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4" r:id="rId6"/>
    <p:sldId id="266" r:id="rId7"/>
    <p:sldId id="267" r:id="rId8"/>
    <p:sldId id="268" r:id="rId9"/>
    <p:sldId id="265" r:id="rId10"/>
    <p:sldId id="258" r:id="rId11"/>
    <p:sldId id="259" r:id="rId12"/>
    <p:sldId id="261" r:id="rId13"/>
    <p:sldId id="262" r:id="rId14"/>
  </p:sldIdLst>
  <p:sldSz cx="18288000" cy="10287000"/>
  <p:notesSz cx="6858000" cy="9144000"/>
  <p:embeddedFontLst>
    <p:embeddedFont>
      <p:font typeface="210 OmniGothic 040" panose="020B0600000101010101" charset="-127"/>
      <p:regular r:id="rId15"/>
    </p:embeddedFont>
    <p:embeddedFont>
      <p:font typeface="Roboto" panose="020B0600000101010101" charset="0"/>
      <p:regular r:id="rId16"/>
    </p:embeddedFont>
    <p:embeddedFont>
      <p:font typeface="Bebas" panose="020B0600000101010101"/>
      <p:regular r:id="rId17"/>
    </p:embeddedFont>
    <p:embeddedFont>
      <p:font typeface="Montserrat Bold" panose="020B0600000101010101" charset="0"/>
      <p:bold r:id="rId18"/>
    </p:embeddedFont>
    <p:embeddedFont>
      <p:font typeface="Pretendard Medium" panose="020B0600000101010101" charset="-127"/>
      <p:bold r:id="rId19"/>
    </p:embeddedFont>
    <p:embeddedFont>
      <p:font typeface="Roboto Medium" panose="020B0600000101010101" charset="0"/>
      <p:bold r:id="rId20"/>
    </p:embeddedFont>
    <p:embeddedFont>
      <p:font typeface="210 OmniGothic 050" panose="020B0600000101010101" charset="-127"/>
      <p:regular r:id="rId21"/>
    </p:embeddedFont>
    <p:embeddedFont>
      <p:font typeface="Pretendard Regular" panose="020B0600000101010101" charset="-127"/>
      <p:regular r:id="rId22"/>
    </p:embeddedFont>
    <p:embeddedFont>
      <p:font typeface="Roboto Light" panose="020B0600000101010101" charset="0"/>
      <p:regular r:id="rId23"/>
    </p:embeddedFont>
    <p:embeddedFont>
      <p:font typeface="210 OmniGothic 030" panose="020B0600000101010101" charset="-127"/>
      <p:regular r:id="rId24"/>
    </p:embeddedFont>
    <p:embeddedFont>
      <p:font typeface="Pretendard Bold" panose="020B0600000101010101" charset="-127"/>
      <p:bold r:id="rId25"/>
    </p:embeddedFont>
    <p:embeddedFont>
      <p:font typeface="Pretendard Semi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1" autoAdjust="0"/>
    <p:restoredTop sz="94622" autoAdjust="0"/>
  </p:normalViewPr>
  <p:slideViewPr>
    <p:cSldViewPr>
      <p:cViewPr varScale="1">
        <p:scale>
          <a:sx n="77" d="100"/>
          <a:sy n="77" d="100"/>
        </p:scale>
        <p:origin x="1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5422900"/>
            <a:ext cx="651510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22900"/>
            <a:ext cx="6515100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5422900"/>
            <a:ext cx="4495800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21150" y="3505200"/>
            <a:ext cx="9575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 dirty="0" smtClean="0">
                <a:solidFill>
                  <a:srgbClr val="252525"/>
                </a:solidFill>
                <a:latin typeface="Bebas"/>
              </a:rPr>
              <a:t>project</a:t>
            </a:r>
            <a:endParaRPr lang="en-US" sz="6000" b="0" i="0" u="none" strike="noStrike" spc="-100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5500" y="1714500"/>
            <a:ext cx="9766300" cy="209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Tasty</a:t>
            </a:r>
            <a:r>
              <a:rPr lang="ko-KR" altLang="en-US" sz="11800" dirty="0" smtClean="0">
                <a:solidFill>
                  <a:srgbClr val="A92C0C"/>
                </a:solidFill>
                <a:latin typeface="Bebas"/>
              </a:rPr>
              <a:t> </a:t>
            </a:r>
            <a:r>
              <a:rPr lang="en-US" altLang="ko-KR" sz="11800" dirty="0" smtClean="0">
                <a:solidFill>
                  <a:srgbClr val="A92C0C"/>
                </a:solidFill>
                <a:latin typeface="Bebas"/>
              </a:rPr>
              <a:t>Road </a:t>
            </a:r>
            <a:r>
              <a:rPr lang="en-US" sz="11800" b="0" i="0" u="none" strike="noStrike" dirty="0" smtClean="0">
                <a:solidFill>
                  <a:srgbClr val="252525"/>
                </a:solidFill>
                <a:latin typeface="Bebas"/>
              </a:rPr>
              <a:t> Plan</a:t>
            </a:r>
            <a:endParaRPr lang="en-US" sz="118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600" y="1358900"/>
            <a:ext cx="946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Famous Food Reservation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 </a:t>
            </a:r>
            <a:r>
              <a:rPr lang="en-US" sz="1900" b="0" i="0" u="none" strike="noStrike" dirty="0">
                <a:solidFill>
                  <a:srgbClr val="A92C0C"/>
                </a:solidFill>
                <a:latin typeface="Roboto"/>
              </a:rPr>
              <a:t>service</a:t>
            </a:r>
            <a:r>
              <a:rPr lang="en-US" sz="1900" b="0" i="0" u="none" strike="noStrike" dirty="0" smtClean="0">
                <a:solidFill>
                  <a:srgbClr val="A92C0C"/>
                </a:solidFill>
                <a:latin typeface="Roboto"/>
              </a:rPr>
              <a:t>, </a:t>
            </a:r>
            <a:r>
              <a:rPr lang="en-US" sz="1900" dirty="0" smtClean="0">
                <a:solidFill>
                  <a:srgbClr val="A92C0C"/>
                </a:solidFill>
                <a:latin typeface="Roboto"/>
              </a:rPr>
              <a:t>AOR</a:t>
            </a:r>
            <a:r>
              <a:rPr lang="en-US" sz="1900" b="0" i="0" u="none" strike="noStrike" dirty="0" smtClean="0">
                <a:solidFill>
                  <a:srgbClr val="252525"/>
                </a:solidFill>
                <a:latin typeface="Roboto"/>
              </a:rPr>
              <a:t> company</a:t>
            </a:r>
            <a:endParaRPr lang="en-US" sz="1900" b="0" i="0" u="none" strike="noStrike" dirty="0">
              <a:solidFill>
                <a:srgbClr val="252525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35200" y="584200"/>
            <a:ext cx="248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500" b="0" i="0" u="none" strike="noStrike" dirty="0" smtClean="0">
                <a:solidFill>
                  <a:srgbClr val="454545"/>
                </a:solidFill>
                <a:latin typeface="210 OmniGothic 030"/>
              </a:rPr>
              <a:t>2025.01.17</a:t>
            </a:r>
            <a:endParaRPr lang="en-US" sz="1500" b="0" i="0" u="none" strike="noStrike" dirty="0">
              <a:solidFill>
                <a:srgbClr val="454545"/>
              </a:solidFill>
              <a:latin typeface="210 OmniGothic 030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1500" dirty="0" smtClean="0">
                <a:solidFill>
                  <a:srgbClr val="454545"/>
                </a:solidFill>
                <a:ea typeface="210 OmniGothic 030"/>
              </a:rPr>
              <a:t>홈페이지 기획</a:t>
            </a:r>
            <a:r>
              <a:rPr lang="ko-KR" sz="1500" b="0" i="0" u="none" strike="noStrike" dirty="0" smtClean="0">
                <a:solidFill>
                  <a:srgbClr val="454545"/>
                </a:solidFill>
                <a:ea typeface="210 OmniGothic 030"/>
              </a:rPr>
              <a:t>서</a:t>
            </a:r>
            <a:endParaRPr lang="ko-KR" sz="1500" b="0" i="0" u="none" strike="noStrike" dirty="0">
              <a:solidFill>
                <a:srgbClr val="454545"/>
              </a:solidFill>
              <a:ea typeface="210 OmniGothic 03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955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직업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교육과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훈련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수요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네트워킹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기회의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기업의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인재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발굴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어려움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30700" y="8724900"/>
            <a:ext cx="962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02. </a:t>
            </a:r>
            <a:r>
              <a:rPr lang="ko-KR" altLang="en-US" sz="3200" dirty="0" smtClean="0">
                <a:solidFill>
                  <a:schemeClr val="bg1"/>
                </a:solidFill>
                <a:ea typeface="210 OmniGothic 050"/>
              </a:rPr>
              <a:t>프로젝트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선정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배경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및</a:t>
            </a:r>
            <a:r>
              <a:rPr lang="en-US" altLang="ko-KR" sz="3200" dirty="0" smtClean="0">
                <a:solidFill>
                  <a:schemeClr val="bg1"/>
                </a:solidFill>
                <a:latin typeface="210 OmniGothic 050"/>
              </a:rPr>
              <a:t> </a:t>
            </a:r>
            <a:r>
              <a:rPr lang="ko-KR" altLang="ko-KR" sz="3200" dirty="0" smtClean="0">
                <a:solidFill>
                  <a:schemeClr val="bg1"/>
                </a:solidFill>
                <a:ea typeface="210 OmniGothic 050"/>
              </a:rPr>
              <a:t>필요성</a:t>
            </a:r>
            <a:endParaRPr lang="ko-KR" altLang="ko-KR" sz="3200" dirty="0">
              <a:solidFill>
                <a:schemeClr val="bg1"/>
              </a:solidFill>
              <a:ea typeface="210 OmniGothic 05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02. </a:t>
            </a:r>
            <a:r>
              <a:rPr lang="ko-KR" altLang="en-US" sz="2000" b="0" i="0" u="none" strike="noStrike" dirty="0" smtClean="0">
                <a:solidFill>
                  <a:srgbClr val="A92C0C"/>
                </a:solidFill>
                <a:ea typeface="210 OmniGothic 050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선정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배경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및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필요성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5300" y="60960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5300" y="65278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69596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1765300"/>
            <a:ext cx="7899400" cy="171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695700"/>
            <a:ext cx="7899400" cy="171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5626100"/>
            <a:ext cx="78994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7543800"/>
            <a:ext cx="7899400" cy="171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959100"/>
            <a:ext cx="7277100" cy="504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867400"/>
            <a:ext cx="11303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2108200"/>
            <a:ext cx="10414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00" y="4025900"/>
            <a:ext cx="10541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7785100"/>
            <a:ext cx="11430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8623300"/>
            <a:ext cx="71374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02.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시장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규모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및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성장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가능성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6700" y="8737600"/>
            <a:ext cx="3695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성인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교육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규모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8200" y="22479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교육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210 OmniGothic 040"/>
              </a:rPr>
              <a:t>규모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8200" y="27686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성인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매년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15%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이상의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성장률을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기록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98200" y="40005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시장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성장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98200" y="4521200"/>
            <a:ext cx="58039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교육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플랫폼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수요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급증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, 20XX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년까지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규모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3,000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억원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98200" y="60706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98200" y="6591300"/>
            <a:ext cx="5803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9000" y="7988300"/>
            <a:ext cx="482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OmniGothic 040"/>
              </a:rPr>
              <a:t>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49000" y="8509000"/>
            <a:ext cx="5765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이곳에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해당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시장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서비스의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성장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가능성을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53535"/>
                </a:solidFill>
                <a:ea typeface="Pretendard Medium"/>
              </a:rPr>
              <a:t>피력하세요</a:t>
            </a:r>
            <a:r>
              <a:rPr lang="en-US" sz="1800" b="0" i="0" u="none" strike="noStrike">
                <a:solidFill>
                  <a:srgbClr val="35353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76400"/>
            <a:ext cx="8051800" cy="391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76400"/>
            <a:ext cx="8051800" cy="391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5588000"/>
            <a:ext cx="8051800" cy="391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588000"/>
            <a:ext cx="80518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143500"/>
            <a:ext cx="914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712700" y="5575300"/>
            <a:ext cx="9144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58200" y="7302500"/>
            <a:ext cx="9144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28100" y="3403600"/>
            <a:ext cx="9144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886700" y="4279900"/>
            <a:ext cx="25273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40700" y="45339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1336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5100" y="2171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61214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100" y="6311900"/>
            <a:ext cx="7747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04.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비즈니스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모델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0" y="5410200"/>
            <a:ext cx="1905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매칭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 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본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7900" y="36068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모델은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기업이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가치를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창출하고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수익을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올리는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방식을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요소입니다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700" y="3594100"/>
            <a:ext cx="5740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핵심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아이디어와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간결하게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요약하여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제시하는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중요합니다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수익구조를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3100" y="30099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지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513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000000"/>
                </a:solidFill>
                <a:ea typeface="210 OmniGothic 050"/>
              </a:rPr>
              <a:t>플랫폼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7900" y="7899400"/>
            <a:ext cx="5753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시각적인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자료나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그래픽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요소를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활용하여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보여주는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효과적입니다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비즈니스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전략을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입력해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99700" y="7886700"/>
            <a:ext cx="5740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복잡한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용어나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개념은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최대한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쉽게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표현하는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것이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좋습니다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이곳에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사업모델에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대해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설명해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주세요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사용된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폰트는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210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옴니고딕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 16pt </a:t>
            </a:r>
            <a:r>
              <a:rPr lang="ko-KR" sz="1600" b="0" i="0" u="none" strike="noStrike">
                <a:solidFill>
                  <a:srgbClr val="454545"/>
                </a:solidFill>
                <a:ea typeface="Pretendard Medium"/>
              </a:rPr>
              <a:t>입니다</a:t>
            </a:r>
            <a:r>
              <a:rPr lang="en-US" sz="1600" b="0" i="0" u="none" strike="noStrike">
                <a:solidFill>
                  <a:srgbClr val="454545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3100" y="7302500"/>
            <a:ext cx="213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고</a:t>
            </a:r>
            <a:r>
              <a:rPr lang="en-US" sz="2000" b="0" i="0" u="none" strike="noStrike">
                <a:solidFill>
                  <a:srgbClr val="000000"/>
                </a:solidFill>
                <a:latin typeface="210 OmniGothic 050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210 OmniGothic 050"/>
              </a:rPr>
              <a:t>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981200"/>
            <a:ext cx="45466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981200"/>
            <a:ext cx="6197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981200"/>
            <a:ext cx="5283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3695700"/>
            <a:ext cx="16129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613400"/>
            <a:ext cx="161290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7531100"/>
            <a:ext cx="16129000" cy="95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05.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자금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조달</a:t>
            </a:r>
            <a:r>
              <a:rPr lang="en-US" sz="20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>
                <a:solidFill>
                  <a:srgbClr val="A92C0C"/>
                </a:solidFill>
                <a:ea typeface="210 OmniGothic 050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구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306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정부지원금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78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F1EDE5"/>
                </a:solidFill>
                <a:ea typeface="210 OmniGothic 050"/>
              </a:rPr>
              <a:t>세부내역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27100" y="2197100"/>
            <a:ext cx="189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비</a:t>
            </a:r>
            <a:r>
              <a:rPr lang="en-US" sz="2200" b="0" i="0" u="none" strike="noStrike">
                <a:solidFill>
                  <a:srgbClr val="F1EDE5"/>
                </a:solidFill>
                <a:latin typeface="210 OmniGothic 050"/>
              </a:rPr>
              <a:t>   </a:t>
            </a:r>
            <a:r>
              <a:rPr lang="ko-KR" sz="2200" b="0" i="0" u="none" strike="noStrike">
                <a:solidFill>
                  <a:srgbClr val="F1EDE5"/>
                </a:solidFill>
                <a:ea typeface="210 OmniGothic 050"/>
              </a:rPr>
              <a:t>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2400" y="306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0" y="306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40005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자기자본금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2400" y="40005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92000" y="40005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200" y="496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차입금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2400" y="496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0" y="496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" y="59182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정책자금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02400" y="59182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2000" y="59182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00" y="6870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02400" y="6870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6870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00" y="78359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02400" y="78359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92000" y="78359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9200" y="8775700"/>
            <a:ext cx="419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텍스트를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입력해주세요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02400" y="8775700"/>
            <a:ext cx="449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00,000,000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92000" y="8775700"/>
            <a:ext cx="476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비고를</a:t>
            </a:r>
            <a:r>
              <a:rPr lang="en-US" sz="2000" b="0" i="0" u="none" strike="noStrike">
                <a:solidFill>
                  <a:srgbClr val="45454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454545"/>
                </a:solidFill>
                <a:ea typeface="Pretendard Medium"/>
              </a:rPr>
              <a:t>입력하세요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2730500"/>
            <a:ext cx="414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473200"/>
            <a:ext cx="3556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0" y="5524500"/>
            <a:ext cx="2908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0" y="33909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5245100"/>
            <a:ext cx="558800" cy="55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9004300"/>
            <a:ext cx="5588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39500" y="35179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816100"/>
            <a:ext cx="289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dirty="0" smtClean="0">
                <a:solidFill>
                  <a:srgbClr val="252525"/>
                </a:solidFill>
                <a:latin typeface="Bebas"/>
              </a:rPr>
              <a:t>Contents</a:t>
            </a:r>
          </a:p>
          <a:p>
            <a:pPr lvl="0" algn="l">
              <a:lnSpc>
                <a:spcPct val="99600"/>
              </a:lnSpc>
            </a:pPr>
            <a:endParaRPr lang="en-US" sz="5000" b="0" i="0" u="none" strike="noStrike" dirty="0">
              <a:solidFill>
                <a:srgbClr val="252525"/>
              </a:solidFill>
              <a:latin typeface="Beba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70000" y="339090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252525"/>
                </a:solidFill>
                <a:ea typeface="Pretendard SemiBold"/>
              </a:rPr>
              <a:t>프로젝트 팀 </a:t>
            </a: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소개</a:t>
            </a:r>
            <a:endParaRPr lang="en-US" altLang="ko-KR" sz="3200" b="1" dirty="0" smtClean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954000" y="4216400"/>
            <a:ext cx="4343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252525"/>
                </a:solidFill>
                <a:ea typeface="Pretendard SemiBold"/>
              </a:rPr>
              <a:t>요구프로젝트 선정 배경 및 필요성 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66600" y="6070600"/>
            <a:ext cx="5207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아키텍쳐</a:t>
            </a:r>
            <a:r>
              <a:rPr lang="en-US" altLang="ko-KR" sz="2600" dirty="0" smtClean="0">
                <a:solidFill>
                  <a:srgbClr val="252525"/>
                </a:solidFill>
                <a:ea typeface="Pretendard SemiBold"/>
              </a:rPr>
              <a:t>, </a:t>
            </a: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기술스텍</a:t>
            </a:r>
            <a:r>
              <a:rPr lang="en-US" altLang="ko-KR" sz="2600" dirty="0" smtClean="0">
                <a:solidFill>
                  <a:srgbClr val="252525"/>
                </a:solidFill>
                <a:ea typeface="Pretendard SemiBold"/>
              </a:rPr>
              <a:t>,</a:t>
            </a:r>
          </a:p>
          <a:p>
            <a:pPr lvl="0" algn="r">
              <a:lnSpc>
                <a:spcPct val="99600"/>
              </a:lnSpc>
            </a:pPr>
            <a:r>
              <a:rPr lang="ko-KR" altLang="en-US" sz="2600" dirty="0" smtClean="0">
                <a:solidFill>
                  <a:srgbClr val="252525"/>
                </a:solidFill>
                <a:ea typeface="Pretendard SemiBold"/>
              </a:rPr>
              <a:t>데이터베이스 설계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85900" y="8204200"/>
            <a:ext cx="3009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2200" y="9232900"/>
            <a:ext cx="3848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328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AOR </a:t>
            </a:r>
            <a:r>
              <a:rPr lang="en-US" sz="1600" b="0" i="0" u="none" strike="noStrike" dirty="0">
                <a:solidFill>
                  <a:srgbClr val="A92C0C"/>
                </a:solidFill>
                <a:latin typeface="Roboto Light"/>
              </a:rPr>
              <a:t>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64900" y="53721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1EDE5"/>
                </a:solidFill>
                <a:latin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77600" y="9131300"/>
            <a:ext cx="43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04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35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00" y="3632200"/>
            <a:ext cx="2692400" cy="254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4046200" y="5240506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dirty="0" smtClean="0">
                <a:solidFill>
                  <a:srgbClr val="252525"/>
                </a:solidFill>
                <a:ea typeface="Pretendard SemiBold"/>
              </a:rPr>
              <a:t>시스템 설계</a:t>
            </a:r>
            <a:endParaRPr lang="ko-KR" sz="320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3665200" y="73406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3600" b="1" dirty="0" smtClean="0">
                <a:solidFill>
                  <a:srgbClr val="252525"/>
                </a:solidFill>
                <a:ea typeface="Pretendard SemiBold"/>
              </a:rPr>
              <a:t>UI/ UX</a:t>
            </a:r>
            <a:endParaRPr lang="ko-KR" sz="36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4046200" y="824230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600" dirty="0" smtClean="0">
                <a:solidFill>
                  <a:srgbClr val="252525"/>
                </a:solidFill>
                <a:ea typeface="Pretendard SemiBold"/>
              </a:rPr>
              <a:t>모듈</a:t>
            </a:r>
            <a:r>
              <a:rPr lang="ko-KR" altLang="en-US" sz="2800" dirty="0" smtClean="0">
                <a:solidFill>
                  <a:srgbClr val="252525"/>
                </a:solidFill>
                <a:ea typeface="Pretendard SemiBold"/>
              </a:rPr>
              <a:t> </a:t>
            </a:r>
            <a:r>
              <a:rPr lang="ko-KR" altLang="en-US" sz="2600" dirty="0" err="1" smtClean="0">
                <a:solidFill>
                  <a:srgbClr val="252525"/>
                </a:solidFill>
                <a:ea typeface="Pretendard SemiBold"/>
              </a:rPr>
              <a:t>기능설계</a:t>
            </a:r>
            <a:endParaRPr lang="ko-KR" sz="2600" b="0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1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6426200"/>
            <a:ext cx="1905000" cy="25400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0" y="7518400"/>
            <a:ext cx="2908300" cy="25400"/>
          </a:xfrm>
          <a:prstGeom prst="rect">
            <a:avLst/>
          </a:prstGeom>
        </p:spPr>
      </p:pic>
      <p:pic>
        <p:nvPicPr>
          <p:cNvPr id="4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7239000"/>
            <a:ext cx="558800" cy="558800"/>
          </a:xfrm>
          <a:prstGeom prst="rect">
            <a:avLst/>
          </a:prstGeom>
        </p:spPr>
      </p:pic>
      <p:sp>
        <p:nvSpPr>
          <p:cNvPr id="44" name="TextBox 29"/>
          <p:cNvSpPr txBox="1"/>
          <p:nvPr/>
        </p:nvSpPr>
        <p:spPr>
          <a:xfrm>
            <a:off x="11264900" y="7366000"/>
            <a:ext cx="431800" cy="355600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1EDE5"/>
                </a:solidFill>
                <a:latin typeface="Montserrat Bold"/>
              </a:rPr>
              <a:t>03</a:t>
            </a:r>
            <a:endParaRPr lang="en-US" sz="2000" b="0" i="0" u="none" strike="noStrike" dirty="0">
              <a:solidFill>
                <a:srgbClr val="F1EDE5"/>
              </a:solidFill>
              <a:latin typeface="Montserrat Bold"/>
            </a:endParaRPr>
          </a:p>
        </p:txBody>
      </p:sp>
      <p:pic>
        <p:nvPicPr>
          <p:cNvPr id="45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8407400"/>
            <a:ext cx="1905000" cy="25400"/>
          </a:xfrm>
          <a:prstGeom prst="rect">
            <a:avLst/>
          </a:prstGeom>
        </p:spPr>
      </p:pic>
      <p:sp>
        <p:nvSpPr>
          <p:cNvPr id="46" name="TextBox 20"/>
          <p:cNvSpPr txBox="1"/>
          <p:nvPr/>
        </p:nvSpPr>
        <p:spPr>
          <a:xfrm>
            <a:off x="13741400" y="9017000"/>
            <a:ext cx="3556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252525"/>
                </a:solidFill>
                <a:ea typeface="Pretendard SemiBold"/>
              </a:rPr>
              <a:t>프로젝트 일정</a:t>
            </a:r>
            <a:endParaRPr lang="ko-KR" sz="3200" b="1" i="0" u="none" strike="noStrike" dirty="0">
              <a:solidFill>
                <a:srgbClr val="252525"/>
              </a:solidFill>
              <a:ea typeface="Pretendard SemiBold"/>
            </a:endParaRPr>
          </a:p>
        </p:txBody>
      </p:sp>
      <p:pic>
        <p:nvPicPr>
          <p:cNvPr id="4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9232900"/>
            <a:ext cx="29083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6642100"/>
            <a:ext cx="184785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547100"/>
            <a:ext cx="386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974" y="8547100"/>
            <a:ext cx="386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0" y="8547100"/>
            <a:ext cx="386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054600" y="1778000"/>
            <a:ext cx="317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1778000"/>
            <a:ext cx="317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Project Team Introduction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Medium"/>
              </a:rPr>
              <a:t>AOR</a:t>
            </a:r>
            <a:endParaRPr lang="en-US" sz="1600" b="0" i="0" u="none" strike="noStrike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47800" y="977900"/>
            <a:ext cx="3073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100" dirty="0">
              <a:solidFill>
                <a:srgbClr val="B0A690"/>
              </a:solidFill>
              <a:latin typeface="210 OmniGothic 030"/>
            </a:endParaRPr>
          </a:p>
          <a:p>
            <a:pPr lvl="0" algn="r">
              <a:lnSpc>
                <a:spcPct val="99600"/>
              </a:lnSpc>
            </a:pPr>
            <a:endParaRPr lang="en-US" sz="1100" b="0" i="0" u="none" strike="noStrike" dirty="0">
              <a:solidFill>
                <a:srgbClr val="B0A690"/>
              </a:solidFill>
              <a:latin typeface="210 OmniGothic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97400" y="1892300"/>
            <a:ext cx="9080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3600" b="0" i="0" u="none" strike="noStrike" dirty="0" smtClean="0">
                <a:solidFill>
                  <a:srgbClr val="353535"/>
                </a:solidFill>
                <a:ea typeface="THEFACESHOP INKLIPQUID"/>
              </a:rPr>
              <a:t>프로젝트 팀 구성</a:t>
            </a:r>
            <a:endParaRPr lang="en-US" sz="3600" b="0" i="0" u="none" strike="noStrike" dirty="0">
              <a:solidFill>
                <a:srgbClr val="353535"/>
              </a:solidFill>
              <a:latin typeface="THEFACESHOP INKLIPQUI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FBF7F1"/>
                </a:solidFill>
                <a:latin typeface="Roboto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474" y="7734300"/>
            <a:ext cx="927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FDFDFD"/>
                </a:solidFill>
                <a:ea typeface="210 OmniGothic 040"/>
              </a:rPr>
              <a:t>팀장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전략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기획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및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영업</a:t>
            </a:r>
            <a:r>
              <a:rPr lang="en-US" sz="1700" b="0" i="0" u="none" strike="noStrike" dirty="0" smtClean="0">
                <a:solidFill>
                  <a:srgbClr val="FDFDFD"/>
                </a:solidFill>
                <a:latin typeface="210 OmniGothic 030"/>
              </a:rPr>
              <a:t> </a:t>
            </a:r>
            <a:r>
              <a:rPr lang="ko-KR" sz="1700" b="0" i="0" u="none" strike="noStrike" dirty="0" smtClean="0">
                <a:solidFill>
                  <a:srgbClr val="FDFDFD"/>
                </a:solidFill>
                <a:ea typeface="210 OmniGothic 030"/>
              </a:rPr>
              <a:t>담당</a:t>
            </a: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241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강미림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50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93074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205674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ko-KR" altLang="en-US" sz="1700" dirty="0">
                <a:solidFill>
                  <a:srgbClr val="FDFDFD"/>
                </a:solidFill>
                <a:ea typeface="210 OmniGothic 030"/>
              </a:rPr>
              <a:t>역할 </a:t>
            </a:r>
            <a:r>
              <a:rPr lang="ko-KR" altLang="en-US" sz="1700" dirty="0" err="1">
                <a:solidFill>
                  <a:srgbClr val="FDFDFD"/>
                </a:solidFill>
                <a:ea typeface="210 OmniGothic 030"/>
              </a:rPr>
              <a:t>작성란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  <a:p>
            <a:pPr lvl="0" algn="ctr">
              <a:lnSpc>
                <a:spcPct val="124499"/>
              </a:lnSpc>
            </a:pPr>
            <a:endParaRPr lang="ko-KR" sz="1700" b="0" i="0" u="none" strike="noStrike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50374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 smtClean="0">
                <a:solidFill>
                  <a:srgbClr val="FDFDFD"/>
                </a:solidFill>
                <a:ea typeface="210 OmniGothic 050"/>
              </a:rPr>
              <a:t>황승현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6974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57074" y="7734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en-US" altLang="ko-KR" sz="2000" dirty="0" smtClean="0">
              <a:solidFill>
                <a:srgbClr val="FDFDFD"/>
              </a:solidFill>
              <a:ea typeface="210 OmniGothic 040"/>
            </a:endParaRPr>
          </a:p>
          <a:p>
            <a:pPr lvl="0" algn="r">
              <a:lnSpc>
                <a:spcPct val="99600"/>
              </a:lnSpc>
            </a:pP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3660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FDFDFD"/>
                </a:solidFill>
                <a:ea typeface="210 OmniGothic 030"/>
              </a:rPr>
              <a:t>역할 </a:t>
            </a:r>
            <a:r>
              <a:rPr lang="ko-KR" altLang="en-US" sz="1700" dirty="0" err="1">
                <a:solidFill>
                  <a:srgbClr val="FDFDFD"/>
                </a:solidFill>
                <a:ea typeface="210 OmniGothic 030"/>
              </a:rPr>
              <a:t>작성란</a:t>
            </a:r>
            <a:endParaRPr lang="en-US" altLang="ko-KR" sz="1700" dirty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4640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박영웅</a:t>
            </a:r>
            <a:endParaRPr lang="en-US" altLang="ko-KR" sz="2600" dirty="0" smtClean="0">
              <a:solidFill>
                <a:srgbClr val="FDFDFD"/>
              </a:solidFill>
              <a:ea typeface="210 OmniGothic 050"/>
            </a:endParaRP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060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pic>
        <p:nvPicPr>
          <p:cNvPr id="1028" name="Picture 4" descr="남자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700" y="33655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40" y="8547100"/>
            <a:ext cx="3860800" cy="254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5454411" y="7734300"/>
            <a:ext cx="111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000" dirty="0" smtClean="0">
                <a:solidFill>
                  <a:srgbClr val="FDFDFD"/>
                </a:solidFill>
                <a:ea typeface="210 OmniGothic 040"/>
              </a:rPr>
              <a:t>팀원</a:t>
            </a:r>
            <a:endParaRPr lang="ko-KR" sz="20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4697740" y="8128000"/>
            <a:ext cx="4356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 smtClean="0">
                <a:solidFill>
                  <a:srgbClr val="FDFDFD"/>
                </a:solidFill>
                <a:ea typeface="210 OmniGothic 030"/>
              </a:rPr>
              <a:t>역할 </a:t>
            </a:r>
            <a:r>
              <a:rPr lang="ko-KR" altLang="en-US" sz="1700" dirty="0" err="1" smtClean="0">
                <a:solidFill>
                  <a:srgbClr val="FDFDFD"/>
                </a:solidFill>
                <a:ea typeface="210 OmniGothic 030"/>
              </a:rPr>
              <a:t>작성란</a:t>
            </a:r>
            <a:endParaRPr lang="en-US" altLang="ko-KR" sz="1700" dirty="0" smtClean="0">
              <a:solidFill>
                <a:srgbClr val="FDFDFD"/>
              </a:solidFill>
              <a:ea typeface="210 OmniGothic 03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6742440" y="7658100"/>
            <a:ext cx="1485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 err="1" smtClean="0">
                <a:solidFill>
                  <a:srgbClr val="FDFDFD"/>
                </a:solidFill>
                <a:ea typeface="210 OmniGothic 050"/>
              </a:rPr>
              <a:t>권민우</a:t>
            </a:r>
            <a:endParaRPr lang="ko-KR" sz="2600" b="0" i="0" u="none" strike="noStrike" dirty="0">
              <a:solidFill>
                <a:srgbClr val="FDFDFD"/>
              </a:solidFill>
              <a:ea typeface="210 OmniGothic 050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4939040" y="8763000"/>
            <a:ext cx="38481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이곳은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작성칸입니다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관련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  <a:p>
            <a:pPr marL="342900" lvl="0" indent="-342900" algn="ctr">
              <a:lnSpc>
                <a:spcPct val="124499"/>
              </a:lnSpc>
              <a:buClr>
                <a:srgbClr val="FDFDFD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해당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사업에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도움될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이력을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FDFDFD"/>
                </a:solidFill>
                <a:ea typeface="Pretendard Medium"/>
              </a:rPr>
              <a:t>적어주세요</a:t>
            </a:r>
            <a:r>
              <a:rPr lang="en-US" sz="1500" b="0" i="0" u="none" strike="noStrike">
                <a:solidFill>
                  <a:srgbClr val="FDFDFD"/>
                </a:solidFill>
                <a:latin typeface="Pretendard Medium"/>
              </a:rPr>
              <a:t>.</a:t>
            </a:r>
          </a:p>
        </p:txBody>
      </p:sp>
      <p:pic>
        <p:nvPicPr>
          <p:cNvPr id="1030" name="Picture 6" descr="남자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8" y="3430903"/>
            <a:ext cx="3310895" cy="33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모니터링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2973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소셜 미디어 마케팅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04" y="3356714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62100"/>
            <a:ext cx="79629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676900"/>
            <a:ext cx="79629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562100"/>
            <a:ext cx="79629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5676900"/>
            <a:ext cx="79629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785100" y="4191000"/>
            <a:ext cx="12573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32900" y="4191000"/>
            <a:ext cx="1257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85100" y="5676900"/>
            <a:ext cx="12573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232900" y="5676900"/>
            <a:ext cx="12573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15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969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18415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9690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92200" y="990600"/>
            <a:ext cx="354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03. SWOT </a:t>
            </a:r>
            <a:r>
              <a:rPr lang="ko-KR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51800" y="43307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6100" y="43434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6400" y="5791200"/>
            <a:ext cx="800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5791200"/>
            <a:ext cx="96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F8F5EF"/>
                </a:solidFill>
                <a:latin typeface="Beba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18034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59309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Opportunities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1803400"/>
            <a:ext cx="1638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Weaknesses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0300" y="5930900"/>
            <a:ext cx="1219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DACEB4"/>
                </a:solidFill>
                <a:latin typeface="Bebas"/>
              </a:rPr>
              <a:t>Threats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편리성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사용자가 원하는 시간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음식을 예약할 수 있는 시스템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3378201"/>
            <a:ext cx="7213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데이터 기반 추천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고객의 선호도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위치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리뷰 데이터를 분석해 맞춤 추천 제공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000" y="3873500"/>
            <a:ext cx="6858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사용자 경험 향상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실시간 예약 확인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,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알림 기능 등으로 사용자 편의성 증가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28300" y="2870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초기 데이터 부족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초기 단계라면 정확도가 낮을 수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28300" y="33782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제휴 식당 부족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등록된 식당 수가 적으면 사용자 만족도가 떨어짐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28300" y="38735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신뢰 문제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결과가 신뢰를 얻지 못하면 사용자 이탈 가능성이 있음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.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24000" y="7112000"/>
            <a:ext cx="6858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산업 성장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외식 서비스 시장의 성장과 함께 더 많은 사용자 유치 가능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240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소셜 미디어 연계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사용자 리뷰 및 추천을 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SNS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와 연계해 홍보 가능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4000" y="8115300"/>
            <a:ext cx="7213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AI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및 </a:t>
            </a:r>
            <a:r>
              <a:rPr lang="ko-KR" altLang="en-US" dirty="0" err="1" smtClean="0">
                <a:solidFill>
                  <a:srgbClr val="353535"/>
                </a:solidFill>
                <a:ea typeface="Pretendard Medium"/>
              </a:rPr>
              <a:t>머신러닝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 활용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추천 알고리즘의 고도화 및 개인화 서비스 제공 가능  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28300" y="7112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경쟁심화</a:t>
            </a:r>
            <a:r>
              <a:rPr lang="en-US" altLang="ko-KR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dirty="0" smtClean="0">
                <a:solidFill>
                  <a:srgbClr val="353535"/>
                </a:solidFill>
                <a:ea typeface="Pretendard Medium"/>
              </a:rPr>
              <a:t>유사한 서비스를 제공하는 경쟁자가 많음</a:t>
            </a:r>
            <a:endParaRPr lang="en-US" altLang="ko-KR" dirty="0" smtClean="0">
              <a:solidFill>
                <a:srgbClr val="35353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  <a:buClr>
                <a:srgbClr val="353535"/>
              </a:buClr>
            </a:pP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28300" y="76200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기술 변화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빠른 기술 변화로 기존 프로그램이 도태될 위험이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28300" y="8115300"/>
            <a:ext cx="617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353535"/>
              </a:buClr>
              <a:buFont typeface="Arial"/>
              <a:buChar char="●"/>
            </a:pP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식당 파트너의 이탈</a:t>
            </a:r>
            <a:r>
              <a:rPr lang="en-US" altLang="ko-KR" sz="1800" b="0" i="0" u="none" strike="noStrike" dirty="0" smtClean="0">
                <a:solidFill>
                  <a:srgbClr val="353535"/>
                </a:solidFill>
                <a:ea typeface="Pretendard Medium"/>
              </a:rPr>
              <a:t>: </a:t>
            </a:r>
            <a:r>
              <a:rPr lang="ko-KR" altLang="en-US" sz="1800" b="0" i="0" u="none" strike="noStrike" dirty="0" smtClean="0">
                <a:solidFill>
                  <a:srgbClr val="353535"/>
                </a:solidFill>
                <a:ea typeface="Pretendard Medium"/>
              </a:rPr>
              <a:t>제휴 식당이 경쟁사로 이탈될 가능성이 있음</a:t>
            </a:r>
            <a:endParaRPr lang="en-US" sz="1800" b="0" i="0" u="none" strike="noStrike" dirty="0">
              <a:solidFill>
                <a:srgbClr val="353535"/>
              </a:solidFill>
              <a:latin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 smtClean="0">
                <a:solidFill>
                  <a:srgbClr val="A92C0C"/>
                </a:solidFill>
                <a:latin typeface="Roboto Light"/>
              </a:rPr>
              <a:t>SWOT Analysis</a:t>
            </a:r>
            <a:endParaRPr lang="en-US" sz="1600" b="0" i="0" u="none" strike="noStrike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06000"/>
            <a:ext cx="16192500" cy="127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82598"/>
              </p:ext>
            </p:extLst>
          </p:nvPr>
        </p:nvGraphicFramePr>
        <p:xfrm>
          <a:off x="1066800" y="1752600"/>
          <a:ext cx="16078200" cy="720090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 dirty="0" err="1">
                          <a:solidFill>
                            <a:srgbClr val="FBF7F1"/>
                          </a:solidFill>
                          <a:ea typeface="210 OmniGothic 050"/>
                        </a:rPr>
                        <a:t>사업명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1.17-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-2.18</a:t>
                      </a:r>
                      <a:endParaRPr lang="en-US" altLang="ko-KR" sz="1600" dirty="0" smtClean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요구사항 분석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시스템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FBF7F1"/>
                          </a:solidFill>
                          <a:ea typeface="210 OmniGothic 050"/>
                        </a:rPr>
                        <a:t>배포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2C0C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AC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0" y="9271000"/>
            <a:ext cx="9525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9271000"/>
            <a:ext cx="952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00" y="2514600"/>
            <a:ext cx="2197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149600"/>
            <a:ext cx="3378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3822700"/>
            <a:ext cx="2197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483100"/>
            <a:ext cx="23749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5130800"/>
            <a:ext cx="13335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5803900"/>
            <a:ext cx="13335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6464300"/>
            <a:ext cx="24384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6200" y="7137400"/>
            <a:ext cx="3048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2700" y="7785100"/>
            <a:ext cx="34290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8445500"/>
            <a:ext cx="3429000" cy="317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07.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타임라인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24400" y="9753600"/>
            <a:ext cx="292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45900" y="9207500"/>
            <a:ext cx="1447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계획된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1500" y="9207500"/>
            <a:ext cx="1714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현재까지의</a:t>
            </a:r>
            <a:r>
              <a:rPr lang="en-US" sz="1400" b="0" i="0" u="none" strike="noStrike">
                <a:solidFill>
                  <a:srgbClr val="676767"/>
                </a:solidFill>
                <a:latin typeface="210 OmniGothic 040"/>
              </a:rPr>
              <a:t> </a:t>
            </a:r>
            <a:r>
              <a:rPr lang="ko-KR" sz="1400" b="0" i="0" u="none" strike="noStrike">
                <a:solidFill>
                  <a:srgbClr val="676767"/>
                </a:solidFill>
                <a:ea typeface="210 OmniGothic 040"/>
              </a:rPr>
              <a:t>작업량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29000" y="25908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3238500"/>
            <a:ext cx="3327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26100" y="3886200"/>
            <a:ext cx="213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43700" y="4546600"/>
            <a:ext cx="23241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 dirty="0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 dirty="0" smtClean="0">
                <a:solidFill>
                  <a:srgbClr val="FDFDFD"/>
                </a:solidFill>
                <a:ea typeface="210 OmniGothic 040"/>
              </a:rPr>
              <a:t>입력하세요</a:t>
            </a:r>
            <a:endParaRPr lang="ko-KR" sz="1200" b="0" i="0" u="none" strike="noStrike" dirty="0">
              <a:solidFill>
                <a:srgbClr val="FDFDFD"/>
              </a:solidFill>
              <a:ea typeface="210 OmniGothic 04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72400" y="5219700"/>
            <a:ext cx="1346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04300" y="5880100"/>
            <a:ext cx="1358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 dirty="0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 dirty="0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4300" y="6540500"/>
            <a:ext cx="24638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23500" y="7213600"/>
            <a:ext cx="30734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42700" y="78613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71500" y="8521700"/>
            <a:ext cx="34417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내용을</a:t>
            </a:r>
            <a:r>
              <a:rPr lang="en-US" sz="1200" b="0" i="0" u="none" strike="noStrike">
                <a:solidFill>
                  <a:srgbClr val="FDFDFD"/>
                </a:solidFill>
                <a:latin typeface="210 OmniGothic 040"/>
              </a:rPr>
              <a:t> </a:t>
            </a:r>
            <a:r>
              <a:rPr lang="ko-KR" sz="1200" b="0" i="0" u="none" strike="noStrike">
                <a:solidFill>
                  <a:srgbClr val="FDFDFD"/>
                </a:solidFill>
                <a:ea typeface="210 OmniGothic 040"/>
              </a:rPr>
              <a:t>입력하세요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ER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657" y="2243770"/>
            <a:ext cx="1135538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3100"/>
            <a:ext cx="147828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유즈케이스</a:t>
            </a:r>
            <a:r>
              <a:rPr 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다이어그램</a:t>
            </a: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2030145"/>
            <a:ext cx="7772400" cy="53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14500"/>
            <a:ext cx="15366332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00" y="8547100"/>
            <a:ext cx="15836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altLang="ko-KR" sz="30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02. </a:t>
            </a:r>
            <a:r>
              <a:rPr lang="ko-KR" altLang="en-US" sz="2000" dirty="0" err="1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자료흐름도</a:t>
            </a:r>
            <a:r>
              <a:rPr lang="en-US" altLang="ko-KR" sz="2000" dirty="0" smtClean="0">
                <a:solidFill>
                  <a:srgbClr val="A92C0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(DFD)</a:t>
            </a:r>
          </a:p>
          <a:p>
            <a:pPr marL="457200" lvl="0" indent="-457200" algn="l">
              <a:lnSpc>
                <a:spcPct val="116199"/>
              </a:lnSpc>
              <a:buAutoNum type="arabicPeriod" startAt="2"/>
            </a:pPr>
            <a:endParaRPr lang="en-US" altLang="ko-KR" sz="2000" dirty="0" smtClean="0">
              <a:solidFill>
                <a:srgbClr val="A92C0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A92C0C"/>
              </a:solidFill>
              <a:ea typeface="210 OmniGothic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831400"/>
            <a:ext cx="9004300" cy="55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46990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171700"/>
            <a:ext cx="46990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2171700"/>
            <a:ext cx="4699000" cy="556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496300"/>
            <a:ext cx="163830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518400"/>
            <a:ext cx="111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70100"/>
            <a:ext cx="46990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070100"/>
            <a:ext cx="46990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2070100"/>
            <a:ext cx="46990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4000" y="5461000"/>
            <a:ext cx="4419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직업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교육과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훈련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수요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000" y="5461000"/>
            <a:ext cx="4076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네트워킹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기회의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9500" y="5461000"/>
            <a:ext cx="4140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기업의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인재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발굴</a:t>
            </a:r>
            <a:r>
              <a:rPr lang="en-US" sz="2100" b="0" i="0" u="none" strike="noStrike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100" b="0" i="0" u="none" strike="noStrike">
                <a:solidFill>
                  <a:srgbClr val="A92C0C"/>
                </a:solidFill>
                <a:ea typeface="210 OmniGothic 050"/>
              </a:rPr>
              <a:t>어려움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9658" y="8547100"/>
            <a:ext cx="13258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smtClean="0">
                <a:solidFill>
                  <a:srgbClr val="FFFFFF"/>
                </a:solidFill>
                <a:ea typeface="Pretendard Bold"/>
              </a:rPr>
              <a:t>알고리즘 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설계서</a:t>
            </a:r>
            <a:r>
              <a:rPr lang="en-US" altLang="ko-KR" sz="3000" dirty="0">
                <a:solidFill>
                  <a:srgbClr val="FFFFFF"/>
                </a:solidFill>
                <a:ea typeface="Pretendard Bold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사용 기술 스택</a:t>
            </a:r>
            <a:r>
              <a:rPr lang="en-US" altLang="ko-KR" sz="3000" dirty="0">
                <a:solidFill>
                  <a:srgbClr val="FFFFFF"/>
                </a:solidFill>
                <a:ea typeface="Pretendard Bold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자료 흐름도</a:t>
            </a:r>
            <a:r>
              <a:rPr lang="en-US" altLang="ko-KR" sz="3000" dirty="0">
                <a:solidFill>
                  <a:srgbClr val="FFFFFF"/>
                </a:solidFill>
                <a:ea typeface="Pretendard Bold"/>
              </a:rPr>
              <a:t>(DFD), 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와이어프레임</a:t>
            </a:r>
            <a:r>
              <a:rPr lang="en-US" altLang="ko-KR" sz="3000" dirty="0">
                <a:solidFill>
                  <a:srgbClr val="FFFFFF"/>
                </a:solidFill>
                <a:ea typeface="Pretendard Bold"/>
              </a:rPr>
              <a:t>,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프로젝트 위험 요인 관리</a:t>
            </a:r>
            <a:r>
              <a:rPr lang="en-US" altLang="ko-KR" sz="3000" dirty="0">
                <a:solidFill>
                  <a:srgbClr val="FFFFFF"/>
                </a:solidFill>
                <a:ea typeface="Pretendard Bold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ea typeface="Pretendard Bold"/>
              </a:rPr>
              <a:t>및 대응 계획 등등 넣으면 </a:t>
            </a:r>
            <a:r>
              <a:rPr lang="ko-KR" altLang="en-US" sz="3000" dirty="0" err="1">
                <a:solidFill>
                  <a:srgbClr val="FFFFFF"/>
                </a:solidFill>
                <a:ea typeface="Pretendard Bold"/>
              </a:rPr>
              <a:t>될듯</a:t>
            </a:r>
            <a:endParaRPr lang="en-US" altLang="ko-KR" sz="30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84200"/>
            <a:ext cx="354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 Light"/>
              </a:rPr>
              <a:t>Public Institution Business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200" y="990600"/>
            <a:ext cx="401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02. </a:t>
            </a:r>
            <a:r>
              <a:rPr lang="ko-KR" altLang="en-US" sz="2000" b="0" i="0" u="none" strike="noStrike" dirty="0" smtClean="0">
                <a:solidFill>
                  <a:srgbClr val="A92C0C"/>
                </a:solidFill>
                <a:ea typeface="210 OmniGothic 050"/>
              </a:rPr>
              <a:t>프로젝트</a:t>
            </a:r>
            <a:r>
              <a:rPr lang="en-US" sz="2000" b="0" i="0" u="none" strike="noStrike" dirty="0" smtClean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선정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배경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및</a:t>
            </a:r>
            <a:r>
              <a:rPr lang="en-US" sz="2000" b="0" i="0" u="none" strike="noStrike" dirty="0">
                <a:solidFill>
                  <a:srgbClr val="A92C0C"/>
                </a:solidFill>
                <a:latin typeface="210 OmniGothic 050"/>
              </a:rPr>
              <a:t> </a:t>
            </a:r>
            <a:r>
              <a:rPr lang="ko-KR" sz="2000" b="0" i="0" u="none" strike="noStrike" dirty="0">
                <a:solidFill>
                  <a:srgbClr val="A92C0C"/>
                </a:solidFill>
                <a:ea typeface="210 OmniGothic 050"/>
              </a:rPr>
              <a:t>필요성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09700" y="584200"/>
            <a:ext cx="3086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Light"/>
              </a:rPr>
              <a:t>AOR company</a:t>
            </a:r>
            <a:endParaRPr lang="en-US" altLang="ko-KR" sz="1600" dirty="0">
              <a:solidFill>
                <a:srgbClr val="A92C0C"/>
              </a:solidFill>
              <a:latin typeface="Roboto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16900" y="584200"/>
            <a:ext cx="1866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dirty="0">
                <a:solidFill>
                  <a:srgbClr val="A92C0C"/>
                </a:solidFill>
                <a:latin typeface="Roboto Medium"/>
              </a:rPr>
              <a:t>AOR</a:t>
            </a:r>
            <a:endParaRPr lang="en-US" altLang="ko-KR" sz="1600" dirty="0">
              <a:solidFill>
                <a:srgbClr val="A92C0C"/>
              </a:solidFill>
              <a:latin typeface="Roboto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5300" y="60960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 dirty="0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 dirty="0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5300" y="65278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6959600"/>
            <a:ext cx="4178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75500" y="60960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75500" y="65278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75500" y="6959600"/>
            <a:ext cx="4013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3800" y="60960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설명하는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글을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작성하세요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3800" y="65278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구체적인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배경을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적어주세요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23800" y="6959600"/>
            <a:ext cx="403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53535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이곳에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해당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배경의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근거를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353535"/>
                </a:solidFill>
                <a:ea typeface="Pretendard Regular"/>
              </a:rPr>
              <a:t>입력하세요</a:t>
            </a:r>
            <a:r>
              <a:rPr lang="en-US" sz="15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32300" y="97536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A92C0C"/>
                </a:solidFill>
                <a:latin typeface="Roboto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230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807</Words>
  <Application>Microsoft Office PowerPoint</Application>
  <PresentationFormat>사용자 지정</PresentationFormat>
  <Paragraphs>207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31" baseType="lpstr">
      <vt:lpstr>210 OmniGothic 040</vt:lpstr>
      <vt:lpstr>Roboto</vt:lpstr>
      <vt:lpstr>Bebas</vt:lpstr>
      <vt:lpstr>Montserrat Bold</vt:lpstr>
      <vt:lpstr>Pretendard Medium</vt:lpstr>
      <vt:lpstr>Roboto Medium</vt:lpstr>
      <vt:lpstr>210 OmniGothic 050</vt:lpstr>
      <vt:lpstr>Adobe 고딕 Std B</vt:lpstr>
      <vt:lpstr>THEFACESHOP INKLIPQUID</vt:lpstr>
      <vt:lpstr>Pretendard Regular</vt:lpstr>
      <vt:lpstr>Roboto Light</vt:lpstr>
      <vt:lpstr>Arial</vt:lpstr>
      <vt:lpstr>210 OmniGothic 030</vt:lpstr>
      <vt:lpstr>Pretendard Bold</vt:lpstr>
      <vt:lpstr>Pretendard SemiBold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PC06-15</cp:lastModifiedBy>
  <cp:revision>24</cp:revision>
  <dcterms:created xsi:type="dcterms:W3CDTF">2006-08-16T00:00:00Z</dcterms:created>
  <dcterms:modified xsi:type="dcterms:W3CDTF">2025-01-17T08:50:30Z</dcterms:modified>
</cp:coreProperties>
</file>